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37" r:id="rId2"/>
    <p:sldId id="574" r:id="rId3"/>
    <p:sldId id="641" r:id="rId4"/>
    <p:sldId id="640" r:id="rId5"/>
    <p:sldId id="643" r:id="rId6"/>
    <p:sldId id="639" r:id="rId7"/>
    <p:sldId id="642" r:id="rId8"/>
    <p:sldId id="648" r:id="rId9"/>
    <p:sldId id="649" r:id="rId10"/>
    <p:sldId id="652" r:id="rId11"/>
    <p:sldId id="655" r:id="rId12"/>
    <p:sldId id="650" r:id="rId13"/>
    <p:sldId id="654" r:id="rId14"/>
    <p:sldId id="656" r:id="rId15"/>
    <p:sldId id="653" r:id="rId16"/>
  </p:sldIdLst>
  <p:sldSz cx="9144000" cy="5143500" type="screen16x9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7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07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BC226"/>
    <a:srgbClr val="FF00FF"/>
    <a:srgbClr val="FF0000"/>
    <a:srgbClr val="00CC66"/>
    <a:srgbClr val="052E65"/>
    <a:srgbClr val="FFFFFF"/>
    <a:srgbClr val="FF3300"/>
    <a:srgbClr val="123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4642" autoAdjust="0"/>
  </p:normalViewPr>
  <p:slideViewPr>
    <p:cSldViewPr>
      <p:cViewPr varScale="1">
        <p:scale>
          <a:sx n="148" d="100"/>
          <a:sy n="148" d="100"/>
        </p:scale>
        <p:origin x="282" y="114"/>
      </p:cViewPr>
      <p:guideLst>
        <p:guide orient="horz" pos="1620"/>
        <p:guide pos="27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79"/>
        <p:guide pos="20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50CAF-522A-4276-825E-4C8F065E5EB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F9C59D7-E58F-49E9-9A70-8532D0DCD6C2}">
      <dgm:prSet/>
      <dgm:spPr/>
      <dgm:t>
        <a:bodyPr/>
        <a:lstStyle/>
        <a:p>
          <a:pPr rtl="0"/>
          <a:r>
            <a:rPr lang="zh-CN" dirty="0"/>
            <a:t>神经网络</a:t>
          </a:r>
        </a:p>
      </dgm:t>
    </dgm:pt>
    <dgm:pt modelId="{4FB92C52-A398-47AE-A4B9-F284E0E227C4}" type="parTrans" cxnId="{55D9F587-9FC1-41B0-8229-F2C1C9E7E8BB}">
      <dgm:prSet/>
      <dgm:spPr/>
      <dgm:t>
        <a:bodyPr/>
        <a:lstStyle/>
        <a:p>
          <a:endParaRPr lang="zh-CN" altLang="en-US"/>
        </a:p>
      </dgm:t>
    </dgm:pt>
    <dgm:pt modelId="{3053C86C-B15D-4725-B798-F08EFB5E46C0}" type="sibTrans" cxnId="{55D9F587-9FC1-41B0-8229-F2C1C9E7E8BB}">
      <dgm:prSet/>
      <dgm:spPr/>
      <dgm:t>
        <a:bodyPr/>
        <a:lstStyle/>
        <a:p>
          <a:endParaRPr lang="zh-CN" altLang="en-US"/>
        </a:p>
      </dgm:t>
    </dgm:pt>
    <dgm:pt modelId="{0A384C75-38A9-48F2-A8C1-163F0F61ED55}">
      <dgm:prSet/>
      <dgm:spPr/>
      <dgm:t>
        <a:bodyPr/>
        <a:lstStyle/>
        <a:p>
          <a:pPr rtl="0"/>
          <a:r>
            <a:rPr lang="zh-CN"/>
            <a:t>深度学习</a:t>
          </a:r>
        </a:p>
      </dgm:t>
    </dgm:pt>
    <dgm:pt modelId="{B465E50E-F5D9-4AE0-978F-0923D46A673D}" type="parTrans" cxnId="{BA000DEF-1D10-4C27-85FB-31F1E3CF79C9}">
      <dgm:prSet/>
      <dgm:spPr/>
      <dgm:t>
        <a:bodyPr/>
        <a:lstStyle/>
        <a:p>
          <a:endParaRPr lang="zh-CN" altLang="en-US"/>
        </a:p>
      </dgm:t>
    </dgm:pt>
    <dgm:pt modelId="{F41CC2E5-0442-482C-AEF4-4BF722808F1D}" type="sibTrans" cxnId="{BA000DEF-1D10-4C27-85FB-31F1E3CF79C9}">
      <dgm:prSet/>
      <dgm:spPr/>
      <dgm:t>
        <a:bodyPr/>
        <a:lstStyle/>
        <a:p>
          <a:endParaRPr lang="zh-CN" altLang="en-US"/>
        </a:p>
      </dgm:t>
    </dgm:pt>
    <dgm:pt modelId="{22048410-E181-43DF-9CC6-41DBDEA6281E}" type="pres">
      <dgm:prSet presAssocID="{26B50CAF-522A-4276-825E-4C8F065E5EB7}" presName="compositeShape" presStyleCnt="0">
        <dgm:presLayoutVars>
          <dgm:chMax val="7"/>
          <dgm:dir/>
          <dgm:resizeHandles val="exact"/>
        </dgm:presLayoutVars>
      </dgm:prSet>
      <dgm:spPr/>
    </dgm:pt>
    <dgm:pt modelId="{5A005036-7C44-4F4B-8DF4-88FCAA11FFFC}" type="pres">
      <dgm:prSet presAssocID="{3F9C59D7-E58F-49E9-9A70-8532D0DCD6C2}" presName="circ1" presStyleLbl="vennNode1" presStyleIdx="0" presStyleCnt="2" custLinFactNeighborX="182" custLinFactNeighborY="-368"/>
      <dgm:spPr/>
    </dgm:pt>
    <dgm:pt modelId="{E3031F3D-E94D-4AC9-887E-448763ADD8C6}" type="pres">
      <dgm:prSet presAssocID="{3F9C59D7-E58F-49E9-9A70-8532D0DCD6C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836C7B6-C725-42A2-A331-A174816D17C7}" type="pres">
      <dgm:prSet presAssocID="{0A384C75-38A9-48F2-A8C1-163F0F61ED55}" presName="circ2" presStyleLbl="vennNode1" presStyleIdx="1" presStyleCnt="2"/>
      <dgm:spPr/>
    </dgm:pt>
    <dgm:pt modelId="{AD2BB0E3-7147-4EA4-A089-AB5D86ACBE0E}" type="pres">
      <dgm:prSet presAssocID="{0A384C75-38A9-48F2-A8C1-163F0F61ED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49E6F27-6CA8-491B-91A6-64F949DC3114}" type="presOf" srcId="{3F9C59D7-E58F-49E9-9A70-8532D0DCD6C2}" destId="{E3031F3D-E94D-4AC9-887E-448763ADD8C6}" srcOrd="1" destOrd="0" presId="urn:microsoft.com/office/officeart/2005/8/layout/venn1"/>
    <dgm:cxn modelId="{9130B830-D537-48F2-BF77-3C053B96A1C2}" type="presOf" srcId="{26B50CAF-522A-4276-825E-4C8F065E5EB7}" destId="{22048410-E181-43DF-9CC6-41DBDEA6281E}" srcOrd="0" destOrd="0" presId="urn:microsoft.com/office/officeart/2005/8/layout/venn1"/>
    <dgm:cxn modelId="{FBC2245E-F132-44CE-A8AF-8CE6219D71DB}" type="presOf" srcId="{0A384C75-38A9-48F2-A8C1-163F0F61ED55}" destId="{AD2BB0E3-7147-4EA4-A089-AB5D86ACBE0E}" srcOrd="1" destOrd="0" presId="urn:microsoft.com/office/officeart/2005/8/layout/venn1"/>
    <dgm:cxn modelId="{55D9F587-9FC1-41B0-8229-F2C1C9E7E8BB}" srcId="{26B50CAF-522A-4276-825E-4C8F065E5EB7}" destId="{3F9C59D7-E58F-49E9-9A70-8532D0DCD6C2}" srcOrd="0" destOrd="0" parTransId="{4FB92C52-A398-47AE-A4B9-F284E0E227C4}" sibTransId="{3053C86C-B15D-4725-B798-F08EFB5E46C0}"/>
    <dgm:cxn modelId="{4FEFEDEA-79FB-4577-BD56-3288910D70C4}" type="presOf" srcId="{3F9C59D7-E58F-49E9-9A70-8532D0DCD6C2}" destId="{5A005036-7C44-4F4B-8DF4-88FCAA11FFFC}" srcOrd="0" destOrd="0" presId="urn:microsoft.com/office/officeart/2005/8/layout/venn1"/>
    <dgm:cxn modelId="{BA000DEF-1D10-4C27-85FB-31F1E3CF79C9}" srcId="{26B50CAF-522A-4276-825E-4C8F065E5EB7}" destId="{0A384C75-38A9-48F2-A8C1-163F0F61ED55}" srcOrd="1" destOrd="0" parTransId="{B465E50E-F5D9-4AE0-978F-0923D46A673D}" sibTransId="{F41CC2E5-0442-482C-AEF4-4BF722808F1D}"/>
    <dgm:cxn modelId="{34279AEF-DD42-4E4C-B7A8-B3388AF73665}" type="presOf" srcId="{0A384C75-38A9-48F2-A8C1-163F0F61ED55}" destId="{8836C7B6-C725-42A2-A331-A174816D17C7}" srcOrd="0" destOrd="0" presId="urn:microsoft.com/office/officeart/2005/8/layout/venn1"/>
    <dgm:cxn modelId="{31B15FBB-0BFF-47AF-B921-782CE9F5AF6A}" type="presParOf" srcId="{22048410-E181-43DF-9CC6-41DBDEA6281E}" destId="{5A005036-7C44-4F4B-8DF4-88FCAA11FFFC}" srcOrd="0" destOrd="0" presId="urn:microsoft.com/office/officeart/2005/8/layout/venn1"/>
    <dgm:cxn modelId="{62C61B4A-D0E0-48C9-AE57-4E34D1B157DD}" type="presParOf" srcId="{22048410-E181-43DF-9CC6-41DBDEA6281E}" destId="{E3031F3D-E94D-4AC9-887E-448763ADD8C6}" srcOrd="1" destOrd="0" presId="urn:microsoft.com/office/officeart/2005/8/layout/venn1"/>
    <dgm:cxn modelId="{AFC54C13-5107-47FB-ABE2-CBEF4AA6E250}" type="presParOf" srcId="{22048410-E181-43DF-9CC6-41DBDEA6281E}" destId="{8836C7B6-C725-42A2-A331-A174816D17C7}" srcOrd="2" destOrd="0" presId="urn:microsoft.com/office/officeart/2005/8/layout/venn1"/>
    <dgm:cxn modelId="{730E3132-BC67-47DC-A42F-730F4109E781}" type="presParOf" srcId="{22048410-E181-43DF-9CC6-41DBDEA6281E}" destId="{AD2BB0E3-7147-4EA4-A089-AB5D86ACBE0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05036-7C44-4F4B-8DF4-88FCAA11FFFC}">
      <dsp:nvSpPr>
        <dsp:cNvPr id="0" name=""/>
        <dsp:cNvSpPr/>
      </dsp:nvSpPr>
      <dsp:spPr>
        <a:xfrm>
          <a:off x="100296" y="0"/>
          <a:ext cx="989996" cy="9899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/>
            <a:t>神经网络</a:t>
          </a:r>
        </a:p>
      </dsp:txBody>
      <dsp:txXfrm>
        <a:off x="238539" y="116741"/>
        <a:ext cx="570809" cy="756513"/>
      </dsp:txXfrm>
    </dsp:sp>
    <dsp:sp modelId="{8836C7B6-C725-42A2-A331-A174816D17C7}">
      <dsp:nvSpPr>
        <dsp:cNvPr id="0" name=""/>
        <dsp:cNvSpPr/>
      </dsp:nvSpPr>
      <dsp:spPr>
        <a:xfrm>
          <a:off x="812006" y="2707"/>
          <a:ext cx="989996" cy="9899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深度学习</a:t>
          </a:r>
        </a:p>
      </dsp:txBody>
      <dsp:txXfrm>
        <a:off x="1092951" y="119449"/>
        <a:ext cx="570809" cy="756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27240-8171-453C-9847-81D8D96B8859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E92AC-101C-4E49-BEF8-A9DFA8ED7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CDC63-28B3-48E4-B5F9-425905FE0345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8D5B5-D457-495A-9AAB-8287494C040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694554"/>
            <a:ext cx="6858000" cy="17910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13267"/>
            <a:ext cx="6858000" cy="1101026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9435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" y="5052943"/>
            <a:ext cx="9144000" cy="91456"/>
          </a:xfrm>
          <a:prstGeom prst="rect">
            <a:avLst/>
          </a:prstGeom>
          <a:gradFill>
            <a:gsLst>
              <a:gs pos="0">
                <a:srgbClr val="FFC000"/>
              </a:gs>
              <a:gs pos="44000">
                <a:schemeClr val="bg1"/>
              </a:gs>
              <a:gs pos="82000">
                <a:schemeClr val="tx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3601" y="4285762"/>
            <a:ext cx="3142281" cy="725268"/>
          </a:xfrm>
          <a:prstGeom prst="rect">
            <a:avLst/>
          </a:prstGeom>
        </p:spPr>
      </p:pic>
      <p:pic>
        <p:nvPicPr>
          <p:cNvPr id="8" name="图片 28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9"/>
          <a:stretch>
            <a:fillRect/>
          </a:stretch>
        </p:blipFill>
        <p:spPr>
          <a:xfrm>
            <a:off x="-228600" y="2953267"/>
            <a:ext cx="9753600" cy="1553640"/>
          </a:xfrm>
          <a:prstGeom prst="rect">
            <a:avLst/>
          </a:prstGeom>
          <a:effectLst>
            <a:softEdge rad="533400"/>
          </a:effec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-1">
    <p:bg>
      <p:bgPr>
        <a:blipFill dpi="0" rotWithShape="1">
          <a:blip r:embed="rId2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38707"/>
            <a:ext cx="9144000" cy="746653"/>
          </a:xfrm>
          <a:solidFill>
            <a:schemeClr val="bg1"/>
          </a:solidFill>
        </p:spPr>
        <p:txBody>
          <a:bodyPr anchor="b"/>
          <a:lstStyle>
            <a:lvl1pPr algn="ctr">
              <a:defRPr sz="4800" baseline="0">
                <a:solidFill>
                  <a:srgbClr val="000044"/>
                </a:solidFill>
              </a:defRPr>
            </a:lvl1pPr>
          </a:lstStyle>
          <a:p>
            <a:r>
              <a:rPr lang="en-US" altLang="zh-CN" dirty="0"/>
              <a:t>Click to Edd Exit Message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841919"/>
            <a:ext cx="6858000" cy="1791013"/>
          </a:xfrm>
        </p:spPr>
        <p:txBody>
          <a:bodyPr anchor="b"/>
          <a:lstStyle>
            <a:lvl1pPr algn="ctr">
              <a:defRPr sz="4800" baseline="0"/>
            </a:lvl1pPr>
          </a:lstStyle>
          <a:p>
            <a:r>
              <a:rPr lang="en-US" altLang="zh-CN" dirty="0"/>
              <a:t>Click to Add Greeting Message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89674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71450" y="1047934"/>
            <a:ext cx="4400551" cy="3652882"/>
          </a:xfrm>
        </p:spPr>
        <p:txBody>
          <a:bodyPr/>
          <a:lstStyle>
            <a:lvl1pPr>
              <a:defRPr/>
            </a:lvl1pPr>
            <a:lvl2pPr marL="685800" indent="-228600">
              <a:buSzPct val="8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60000"/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4400" y="1039004"/>
            <a:ext cx="4267200" cy="3661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" y="4747008"/>
            <a:ext cx="1039416" cy="273892"/>
          </a:xfrm>
        </p:spPr>
        <p:txBody>
          <a:bodyPr/>
          <a:lstStyle/>
          <a:p>
            <a:fld id="{82C0BF97-D72B-4E46-9F09-6298376E95D6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2144" y="4747008"/>
            <a:ext cx="5629656" cy="273892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8235" y="4747008"/>
            <a:ext cx="426967" cy="273892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91460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49" y="1124147"/>
            <a:ext cx="4343400" cy="350938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52C4D-5D7C-4C8C-82BD-DB0DC86DF22E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2" y="96030"/>
            <a:ext cx="8784432" cy="53501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1452" y="713358"/>
            <a:ext cx="4326731" cy="487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9435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71452" y="1261095"/>
            <a:ext cx="4326731" cy="33819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3" y="713358"/>
            <a:ext cx="4326731" cy="487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9435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3" y="1261095"/>
            <a:ext cx="4326731" cy="33819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482E7-37C1-4BF8-B16D-72BC1B37178B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202" y="4707160"/>
            <a:ext cx="1000507" cy="273892"/>
          </a:xfrm>
        </p:spPr>
        <p:txBody>
          <a:bodyPr/>
          <a:lstStyle/>
          <a:p>
            <a:fld id="{84BBF92A-ACCB-46DA-A8C2-F96DFC314925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841919"/>
            <a:ext cx="6858000" cy="17910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9435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" y="5052943"/>
            <a:ext cx="9144000" cy="91456"/>
          </a:xfrm>
          <a:prstGeom prst="rect">
            <a:avLst/>
          </a:prstGeom>
          <a:gradFill>
            <a:gsLst>
              <a:gs pos="0">
                <a:srgbClr val="FFC000"/>
              </a:gs>
              <a:gs pos="44000">
                <a:schemeClr val="bg1"/>
              </a:gs>
              <a:gs pos="82000">
                <a:schemeClr val="tx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3601" y="4285762"/>
            <a:ext cx="3142281" cy="72526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_pic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3C15-52B9-4D00-AA68-D19C8B9B415B}" type="datetime1">
              <a:rPr lang="en-US" altLang="zh-CN" sz="700" smtClean="0"/>
              <a:t>4/4/2023</a:t>
            </a:fld>
            <a:endParaRPr lang="en-US" sz="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t>‹#›</a:t>
            </a:fld>
            <a:endParaRPr lang="en-US" sz="70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228184" cy="462996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483768" y="74975"/>
            <a:ext cx="6552728" cy="66279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2483768" y="814971"/>
            <a:ext cx="6552728" cy="381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Lis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6"/>
            <a:ext cx="8820151" cy="83839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92E-523B-4153-929A-A7A12715111A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1450" y="1047934"/>
            <a:ext cx="8820151" cy="3585600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lf_lis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896746"/>
          </a:xfrm>
        </p:spPr>
        <p:txBody>
          <a:bodyPr/>
          <a:lstStyle>
            <a:lvl1pPr>
              <a:defRPr b="1">
                <a:solidFill>
                  <a:srgbClr val="052E65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1450" y="1047933"/>
            <a:ext cx="4217671" cy="358559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089D-2B37-41EB-BA28-B39B8E51B8A1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89674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FDE-F224-4FB2-B83F-BE3C2AC24B2A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555623"/>
            <a:ext cx="7886700" cy="1511763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1AFEE-767A-411B-AAA9-04D42AED5AC4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23888" y="2140077"/>
            <a:ext cx="4308152" cy="244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15726"/>
            <a:ext cx="7886700" cy="215994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075675"/>
            <a:ext cx="7886700" cy="136905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BD9FF-3D99-4A3E-8D22-B1DD525DE55B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i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B3716-99EA-4E6F-81E2-FD0F47E9148A}" type="datetime1">
              <a:rPr lang="en-US" altLang="zh-CN" sz="700" smtClean="0"/>
              <a:t>4/4/2023</a:t>
            </a:fld>
            <a:endParaRPr lang="en-US" sz="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t>‹#›</a:t>
            </a:fld>
            <a:endParaRPr lang="en-US" sz="70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3999" cy="45537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3326967"/>
            <a:ext cx="8534400" cy="11958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altLang="zh-CN" dirty="0"/>
              <a:t>Click to Edit Exit Message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1" y="47634"/>
            <a:ext cx="8991600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1" y="814971"/>
            <a:ext cx="9009681" cy="381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707160"/>
            <a:ext cx="905256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2E65"/>
                </a:solidFill>
              </a:defRPr>
            </a:lvl1pPr>
          </a:lstStyle>
          <a:p>
            <a:fld id="{AC908DD2-168B-42A0-973C-0598845B3B53}" type="datetime1">
              <a:rPr lang="en-US" altLang="zh-CN" sz="1000" smtClean="0"/>
              <a:t>4/4/2023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2144" y="4707160"/>
            <a:ext cx="5629656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52E65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235" y="4707160"/>
            <a:ext cx="426967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52E65"/>
                </a:solidFill>
              </a:defRPr>
            </a:lvl1pPr>
          </a:lstStyle>
          <a:p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  <p:pic>
        <p:nvPicPr>
          <p:cNvPr id="12" name="图片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421637" y="4658116"/>
            <a:ext cx="1604112" cy="37024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5052943"/>
            <a:ext cx="9144000" cy="91456"/>
          </a:xfrm>
          <a:prstGeom prst="rect">
            <a:avLst/>
          </a:prstGeom>
          <a:gradFill>
            <a:gsLst>
              <a:gs pos="0">
                <a:srgbClr val="FFC000"/>
              </a:gs>
              <a:gs pos="44000">
                <a:schemeClr val="bg1"/>
              </a:gs>
              <a:gs pos="82000">
                <a:schemeClr val="tx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52E6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20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60000"/>
        <a:buFont typeface="Courier New" panose="02070309020205020404" pitchFamily="49" charset="0"/>
        <a:buChar char="o"/>
        <a:defRPr sz="18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8035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000044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4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tm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mp"/><Relationship Id="rId5" Type="http://schemas.openxmlformats.org/officeDocument/2006/relationships/image" Target="../media/image10.png"/><Relationship Id="rId10" Type="http://schemas.openxmlformats.org/officeDocument/2006/relationships/image" Target="../media/image14.tmp"/><Relationship Id="rId4" Type="http://schemas.openxmlformats.org/officeDocument/2006/relationships/image" Target="../media/image9.png"/><Relationship Id="rId9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tm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9705" y="3436435"/>
            <a:ext cx="8534400" cy="652145"/>
          </a:xfrm>
        </p:spPr>
        <p:txBody>
          <a:bodyPr/>
          <a:lstStyle/>
          <a:p>
            <a:pPr marL="0" indent="0">
              <a:buFont typeface="Wingdings" panose="05000000000000000000" charset="0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Candara" panose="020E0502030303020204" charset="0"/>
              </a:rPr>
              <a:t>深度学习模型介绍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62045" y="4088765"/>
            <a:ext cx="157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52E65"/>
                </a:solidFill>
              </a:rPr>
              <a:t>王蒙轩</a:t>
            </a:r>
            <a:endParaRPr lang="en-US" altLang="zh-CN" b="1" dirty="0">
              <a:solidFill>
                <a:srgbClr val="052E65"/>
              </a:solidFill>
            </a:endParaRPr>
          </a:p>
          <a:p>
            <a:pPr algn="ctr"/>
            <a:r>
              <a:rPr lang="en-US" altLang="zh-CN" b="1" dirty="0">
                <a:solidFill>
                  <a:srgbClr val="052E65"/>
                </a:solidFill>
              </a:rPr>
              <a:t>2023.4.3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10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73BF6ED-7C38-4BBD-BA81-42A7AB7F6EC0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F4B0F50-EC7E-4A62-87CD-F0302F02651C}"/>
              </a:ext>
            </a:extLst>
          </p:cNvPr>
          <p:cNvSpPr txBox="1"/>
          <p:nvPr/>
        </p:nvSpPr>
        <p:spPr>
          <a:xfrm>
            <a:off x="107504" y="51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损失函数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82398E-A147-4055-928C-61A61CDE8161}"/>
              </a:ext>
            </a:extLst>
          </p:cNvPr>
          <p:cNvSpPr txBox="1"/>
          <p:nvPr/>
        </p:nvSpPr>
        <p:spPr>
          <a:xfrm>
            <a:off x="251520" y="843558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二分类损失函数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364283-53B5-4581-893C-9099736C1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491630"/>
            <a:ext cx="4032448" cy="24943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57CCB2-DF00-4C8F-8BED-293F82A660E7}"/>
              </a:ext>
            </a:extLst>
          </p:cNvPr>
          <p:cNvSpPr txBox="1"/>
          <p:nvPr/>
        </p:nvSpPr>
        <p:spPr>
          <a:xfrm>
            <a:off x="-36512" y="1168260"/>
            <a:ext cx="2377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0-1</a:t>
            </a:r>
            <a:r>
              <a:rPr lang="zh-CN" altLang="en-US" dirty="0"/>
              <a:t>损失函数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581E94-CEF3-470C-AAD3-B77F4C08BAA2}"/>
              </a:ext>
            </a:extLst>
          </p:cNvPr>
          <p:cNvSpPr txBox="1"/>
          <p:nvPr/>
        </p:nvSpPr>
        <p:spPr>
          <a:xfrm>
            <a:off x="-52048" y="2599897"/>
            <a:ext cx="2377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0-1</a:t>
            </a:r>
            <a:r>
              <a:rPr lang="zh-CN" altLang="en-US" dirty="0"/>
              <a:t>损失函数</a:t>
            </a:r>
            <a:endParaRPr lang="en-US" altLang="zh-CN" dirty="0"/>
          </a:p>
        </p:txBody>
      </p:sp>
      <p:pic>
        <p:nvPicPr>
          <p:cNvPr id="13" name="图片 12" descr="屏幕剪辑">
            <a:extLst>
              <a:ext uri="{FF2B5EF4-FFF2-40B4-BE49-F238E27FC236}">
                <a16:creationId xmlns:a16="http://schemas.microsoft.com/office/drawing/2014/main" id="{D75109F9-E6EB-4121-8AB9-F897DC7B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729436"/>
            <a:ext cx="2693428" cy="735214"/>
          </a:xfrm>
          <a:prstGeom prst="rect">
            <a:avLst/>
          </a:prstGeom>
        </p:spPr>
      </p:pic>
      <p:pic>
        <p:nvPicPr>
          <p:cNvPr id="14" name="图片 13" descr="屏幕剪辑">
            <a:extLst>
              <a:ext uri="{FF2B5EF4-FFF2-40B4-BE49-F238E27FC236}">
                <a16:creationId xmlns:a16="http://schemas.microsoft.com/office/drawing/2014/main" id="{B8971027-0FF0-42F7-9F0F-5A938527B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209" y="3209963"/>
            <a:ext cx="304800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11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F7C129-566E-4160-81B0-89ACEA7CA943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FD042E5-AB46-4962-A078-B841425739C5}"/>
              </a:ext>
            </a:extLst>
          </p:cNvPr>
          <p:cNvSpPr txBox="1"/>
          <p:nvPr/>
        </p:nvSpPr>
        <p:spPr>
          <a:xfrm>
            <a:off x="107504" y="51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梯度下降</a:t>
            </a:r>
          </a:p>
        </p:txBody>
      </p:sp>
      <p:pic>
        <p:nvPicPr>
          <p:cNvPr id="48" name="Picture 6" descr="相关图片">
            <a:extLst>
              <a:ext uri="{FF2B5EF4-FFF2-40B4-BE49-F238E27FC236}">
                <a16:creationId xmlns:a16="http://schemas.microsoft.com/office/drawing/2014/main" id="{9668AB89-5AA6-48A1-8589-24CADED2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1977340" cy="203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æ¢¯åº¦ä¸é">
            <a:extLst>
              <a:ext uri="{FF2B5EF4-FFF2-40B4-BE49-F238E27FC236}">
                <a16:creationId xmlns:a16="http://schemas.microsoft.com/office/drawing/2014/main" id="{77AD3A6F-60C6-4B81-B286-34E0D3057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072" y="702730"/>
            <a:ext cx="2053038" cy="20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图片 49" descr="屏幕剪辑">
            <a:extLst>
              <a:ext uri="{FF2B5EF4-FFF2-40B4-BE49-F238E27FC236}">
                <a16:creationId xmlns:a16="http://schemas.microsoft.com/office/drawing/2014/main" id="{7E2AA4BE-0414-4F78-8973-AD4761674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708" y="3291830"/>
            <a:ext cx="3468441" cy="1303575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A60F1DAE-F3D1-4959-B5D9-3EA5033A11A1}"/>
              </a:ext>
            </a:extLst>
          </p:cNvPr>
          <p:cNvSpPr/>
          <p:nvPr/>
        </p:nvSpPr>
        <p:spPr>
          <a:xfrm>
            <a:off x="3895375" y="2974023"/>
            <a:ext cx="48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搜索步长α中也叫作</a:t>
            </a:r>
            <a:r>
              <a:rPr lang="zh-CN" altLang="en-US" dirty="0">
                <a:solidFill>
                  <a:srgbClr val="FF0000"/>
                </a:solidFill>
              </a:rPr>
              <a:t>学习率</a:t>
            </a:r>
            <a:r>
              <a:rPr lang="zh-CN" altLang="en-US" dirty="0"/>
              <a:t>（Learning Rate）</a:t>
            </a:r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FB62CF9B-53FD-4AFB-BC01-BF0166C8BEBB}"/>
              </a:ext>
            </a:extLst>
          </p:cNvPr>
          <p:cNvSpPr/>
          <p:nvPr/>
        </p:nvSpPr>
        <p:spPr>
          <a:xfrm>
            <a:off x="4835996" y="3647237"/>
            <a:ext cx="240060" cy="100811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2EFF3F2-39E2-49F4-998F-1A2A5F61B10B}"/>
              </a:ext>
            </a:extLst>
          </p:cNvPr>
          <p:cNvSpPr txBox="1"/>
          <p:nvPr/>
        </p:nvSpPr>
        <p:spPr>
          <a:xfrm>
            <a:off x="5076056" y="3666618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 = 1</a:t>
            </a:r>
            <a:r>
              <a:rPr lang="zh-CN" altLang="en-US" sz="1200" dirty="0"/>
              <a:t>：随机梯度下降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388C9A3-A3C8-4DB2-9088-E91F822BC2DA}"/>
              </a:ext>
            </a:extLst>
          </p:cNvPr>
          <p:cNvSpPr txBox="1"/>
          <p:nvPr/>
        </p:nvSpPr>
        <p:spPr>
          <a:xfrm>
            <a:off x="5076056" y="4007569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 = M/k </a:t>
            </a:r>
            <a:r>
              <a:rPr lang="zh-CN" altLang="en-US" sz="1200" dirty="0"/>
              <a:t>：批量随机梯度下降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D83F04D-EF30-420F-95EE-8D153970F328}"/>
              </a:ext>
            </a:extLst>
          </p:cNvPr>
          <p:cNvSpPr txBox="1"/>
          <p:nvPr/>
        </p:nvSpPr>
        <p:spPr>
          <a:xfrm>
            <a:off x="5076056" y="433145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 = M </a:t>
            </a:r>
            <a:r>
              <a:rPr lang="zh-CN" altLang="en-US" sz="1200" dirty="0"/>
              <a:t>：全局梯度下降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FEED418-E918-4AF2-B6D0-93C638334C30}"/>
              </a:ext>
            </a:extLst>
          </p:cNvPr>
          <p:cNvSpPr txBox="1"/>
          <p:nvPr/>
        </p:nvSpPr>
        <p:spPr>
          <a:xfrm>
            <a:off x="6751515" y="433145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加载慢，容易爆内存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3C5A353-50CA-49AF-A956-729F176FD1EF}"/>
              </a:ext>
            </a:extLst>
          </p:cNvPr>
          <p:cNvSpPr txBox="1"/>
          <p:nvPr/>
        </p:nvSpPr>
        <p:spPr>
          <a:xfrm>
            <a:off x="6638051" y="364723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不容易收敛</a:t>
            </a:r>
          </a:p>
        </p:txBody>
      </p:sp>
    </p:spTree>
    <p:extLst>
      <p:ext uri="{BB962C8B-B14F-4D97-AF65-F5344CB8AC3E}">
        <p14:creationId xmlns:p14="http://schemas.microsoft.com/office/powerpoint/2010/main" val="370290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12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ECF1BF4-4FA6-44BB-9B8E-436C160399DF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D0B118D-C40A-4632-8067-6B4602DD9248}"/>
              </a:ext>
            </a:extLst>
          </p:cNvPr>
          <p:cNvSpPr txBox="1"/>
          <p:nvPr/>
        </p:nvSpPr>
        <p:spPr>
          <a:xfrm>
            <a:off x="107504" y="5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流程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E5EA5C-99E2-44D1-9B0D-00DA369E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7467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13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ED3518D-1E10-4F9D-B9CC-F2FEE7EC3D12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FD3A5A-C8F6-4D0A-A68E-9C5A9120DB25}"/>
              </a:ext>
            </a:extLst>
          </p:cNvPr>
          <p:cNvSpPr txBox="1"/>
          <p:nvPr/>
        </p:nvSpPr>
        <p:spPr>
          <a:xfrm>
            <a:off x="107504" y="51470"/>
            <a:ext cx="198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Fashion-</a:t>
            </a:r>
            <a:r>
              <a:rPr lang="en-US" altLang="zh-CN" b="1" dirty="0" err="1"/>
              <a:t>mnist</a:t>
            </a:r>
            <a:r>
              <a:rPr lang="zh-CN" altLang="en-US" b="1" dirty="0"/>
              <a:t>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588D0D-1AF4-47AB-9658-5573003B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26096"/>
            <a:ext cx="7848872" cy="1857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99F9AB-BED1-4A89-90B0-2D6FEA850B9F}"/>
              </a:ext>
            </a:extLst>
          </p:cNvPr>
          <p:cNvSpPr txBox="1"/>
          <p:nvPr/>
        </p:nvSpPr>
        <p:spPr>
          <a:xfrm>
            <a:off x="107504" y="635692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十分类问题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C4052-167A-42FE-8F71-982F4419B417}"/>
              </a:ext>
            </a:extLst>
          </p:cNvPr>
          <p:cNvSpPr txBox="1"/>
          <p:nvPr/>
        </p:nvSpPr>
        <p:spPr>
          <a:xfrm>
            <a:off x="611561" y="1511499"/>
            <a:ext cx="3744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Roboto" panose="020B0604020202020204" pitchFamily="2" charset="0"/>
              </a:rPr>
              <a:t>训练集和测试集分别包含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60000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和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10000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张图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B08803-4A84-4342-8855-E930947B83C9}"/>
              </a:ext>
            </a:extLst>
          </p:cNvPr>
          <p:cNvSpPr txBox="1"/>
          <p:nvPr/>
        </p:nvSpPr>
        <p:spPr>
          <a:xfrm>
            <a:off x="365192" y="974246"/>
            <a:ext cx="8784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t-shirt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T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恤）、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trouser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（裤子）、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pullover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（套衫）、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dress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（连衣裙）、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coat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（外套）、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sandal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（凉鞋）、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shirt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（衬衫）、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sneaker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（运动鞋）、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bag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（包）和</a:t>
            </a:r>
            <a:r>
              <a:rPr lang="en-US" altLang="zh-CN" sz="1400" b="0" i="0" dirty="0">
                <a:effectLst/>
                <a:latin typeface="Roboto" panose="020B0604020202020204" pitchFamily="2" charset="0"/>
              </a:rPr>
              <a:t>ankle boot</a:t>
            </a:r>
            <a:r>
              <a:rPr lang="zh-CN" altLang="en-US" sz="1400" b="0" i="0" dirty="0">
                <a:effectLst/>
                <a:latin typeface="Roboto" panose="020B0604020202020204" pitchFamily="2" charset="0"/>
              </a:rPr>
              <a:t>（短靴）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64D62B-78EB-471C-9BAA-524B78363E42}"/>
              </a:ext>
            </a:extLst>
          </p:cNvPr>
          <p:cNvSpPr txBox="1"/>
          <p:nvPr/>
        </p:nvSpPr>
        <p:spPr>
          <a:xfrm>
            <a:off x="187654" y="1956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样本实列：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974544-3C5F-49AA-ADCE-3FA02AF8C56F}"/>
              </a:ext>
            </a:extLst>
          </p:cNvPr>
          <p:cNvSpPr txBox="1"/>
          <p:nvPr/>
        </p:nvSpPr>
        <p:spPr>
          <a:xfrm>
            <a:off x="1332802" y="1951866"/>
            <a:ext cx="3166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每一张图片由</a:t>
            </a:r>
            <a:r>
              <a:rPr lang="en-US" altLang="zh-CN" sz="1600" dirty="0"/>
              <a:t>28*28</a:t>
            </a:r>
            <a:r>
              <a:rPr lang="zh-CN" altLang="en-US" sz="1600" dirty="0"/>
              <a:t>个像素点构成</a:t>
            </a:r>
          </a:p>
        </p:txBody>
      </p:sp>
    </p:spTree>
    <p:extLst>
      <p:ext uri="{BB962C8B-B14F-4D97-AF65-F5344CB8AC3E}">
        <p14:creationId xmlns:p14="http://schemas.microsoft.com/office/powerpoint/2010/main" val="268710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14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A338D4-089D-466D-9BAE-58B3CD240D5E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76ADCDC-1E90-42C6-A060-8B234C924BD7}"/>
              </a:ext>
            </a:extLst>
          </p:cNvPr>
          <p:cNvSpPr txBox="1"/>
          <p:nvPr/>
        </p:nvSpPr>
        <p:spPr>
          <a:xfrm>
            <a:off x="107504" y="51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F41180-7B84-4696-B23C-E226CB92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17545"/>
            <a:ext cx="3848372" cy="3144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FBD91F-4CA9-46CC-86E9-B3B0E4CC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833" y="1098906"/>
            <a:ext cx="4699655" cy="32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15</a:t>
            </a:fld>
            <a:endParaRPr lang="en-US" sz="1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AA2F6B-62C3-4019-9F02-CAD63735B602}"/>
              </a:ext>
            </a:extLst>
          </p:cNvPr>
          <p:cNvSpPr txBox="1"/>
          <p:nvPr/>
        </p:nvSpPr>
        <p:spPr>
          <a:xfrm>
            <a:off x="248780" y="1491630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https://drive.google.com/drive/folders/1bCEqm2Ue7yvwD-5GhkmzzHRuaSC3ibcq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7C9E45-F815-4CFF-B8DF-CA30D27E552D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CD13855-6639-4DA1-84DE-EEF9D7A443DB}"/>
              </a:ext>
            </a:extLst>
          </p:cNvPr>
          <p:cNvSpPr txBox="1"/>
          <p:nvPr/>
        </p:nvSpPr>
        <p:spPr>
          <a:xfrm>
            <a:off x="107504" y="5147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代码地址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FEDA68-7EBF-4557-9FF5-8568C8E266B6}"/>
              </a:ext>
            </a:extLst>
          </p:cNvPr>
          <p:cNvSpPr txBox="1"/>
          <p:nvPr/>
        </p:nvSpPr>
        <p:spPr>
          <a:xfrm>
            <a:off x="251520" y="699542"/>
            <a:ext cx="44262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/>
              <a:t>Google drive </a:t>
            </a:r>
          </a:p>
          <a:p>
            <a:r>
              <a:rPr lang="zh-CN" altLang="en-US" dirty="0"/>
              <a:t>      需要翻墙，一键运行，不需要安装环境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E21562-E008-4487-BD2D-87348F1E558C}"/>
              </a:ext>
            </a:extLst>
          </p:cNvPr>
          <p:cNvSpPr txBox="1"/>
          <p:nvPr/>
        </p:nvSpPr>
        <p:spPr>
          <a:xfrm>
            <a:off x="248780" y="2678058"/>
            <a:ext cx="7059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 err="1"/>
              <a:t>Github</a:t>
            </a:r>
            <a:endParaRPr lang="en-US" altLang="zh-CN" sz="1800" dirty="0"/>
          </a:p>
          <a:p>
            <a:r>
              <a:rPr lang="en-US" altLang="zh-CN" sz="1800" dirty="0"/>
              <a:t>       </a:t>
            </a:r>
            <a:r>
              <a:rPr lang="zh-CN" altLang="en-US" sz="1800" dirty="0"/>
              <a:t>自行下载到本地环境，进行运行，需要本地配置好响应环境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5684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62A43B6-3ABB-AE58-D562-54BB73AE1BC3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7EE1370-B584-4FF0-912E-97BE4205F895}"/>
              </a:ext>
            </a:extLst>
          </p:cNvPr>
          <p:cNvSpPr txBox="1"/>
          <p:nvPr/>
        </p:nvSpPr>
        <p:spPr>
          <a:xfrm>
            <a:off x="179512" y="32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目标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2E12C0E-1DA5-45DC-BD04-8DFD2F36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8235" y="4707160"/>
            <a:ext cx="426967" cy="273892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t>2</a:t>
            </a:fld>
            <a:endParaRPr lang="en-US" sz="1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820371-C59C-4639-98DF-AB38838FB63B}"/>
              </a:ext>
            </a:extLst>
          </p:cNvPr>
          <p:cNvSpPr txBox="1"/>
          <p:nvPr/>
        </p:nvSpPr>
        <p:spPr>
          <a:xfrm>
            <a:off x="251520" y="945453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介绍经典模型和最新模型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41CA18-169F-4BAB-939F-E66453DE99AC}"/>
              </a:ext>
            </a:extLst>
          </p:cNvPr>
          <p:cNvSpPr txBox="1"/>
          <p:nvPr/>
        </p:nvSpPr>
        <p:spPr>
          <a:xfrm>
            <a:off x="281826" y="206769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机器学习基础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60AECD-18D9-45B1-9E54-0454CA909B5A}"/>
              </a:ext>
            </a:extLst>
          </p:cNvPr>
          <p:cNvSpPr txBox="1"/>
          <p:nvPr/>
        </p:nvSpPr>
        <p:spPr>
          <a:xfrm>
            <a:off x="302296" y="318993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885871-24EC-41EF-B907-03598CC472B9}"/>
              </a:ext>
            </a:extLst>
          </p:cNvPr>
          <p:cNvSpPr txBox="1"/>
          <p:nvPr/>
        </p:nvSpPr>
        <p:spPr>
          <a:xfrm>
            <a:off x="664849" y="3633333"/>
            <a:ext cx="4509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主要基于</a:t>
            </a:r>
            <a:r>
              <a:rPr lang="en-US" altLang="zh-CN" sz="1200" dirty="0" err="1"/>
              <a:t>pytorch</a:t>
            </a:r>
            <a:r>
              <a:rPr lang="zh-CN" altLang="en-US" sz="1200" dirty="0"/>
              <a:t>，进行一些简单任务的实战，如手写识别任务。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D51E8-B5D0-4EAF-BCAF-B442653F6D7B}"/>
              </a:ext>
            </a:extLst>
          </p:cNvPr>
          <p:cNvSpPr txBox="1"/>
          <p:nvPr/>
        </p:nvSpPr>
        <p:spPr>
          <a:xfrm>
            <a:off x="683568" y="2619681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三大基础模型，损失函数，优化，正则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F631B6-4C4C-4254-B32C-A8A61D59913F}"/>
              </a:ext>
            </a:extLst>
          </p:cNvPr>
          <p:cNvSpPr txBox="1"/>
          <p:nvPr/>
        </p:nvSpPr>
        <p:spPr>
          <a:xfrm>
            <a:off x="683568" y="1491630"/>
            <a:ext cx="240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LeNet</a:t>
            </a:r>
            <a:r>
              <a:rPr lang="zh-CN" altLang="en-US" sz="1200" dirty="0"/>
              <a:t>，</a:t>
            </a:r>
            <a:r>
              <a:rPr lang="en-US" altLang="zh-CN" sz="1200" dirty="0"/>
              <a:t>Resnet</a:t>
            </a:r>
            <a:r>
              <a:rPr lang="zh-CN" altLang="en-US" sz="1200" dirty="0"/>
              <a:t>，</a:t>
            </a:r>
            <a:r>
              <a:rPr lang="en-US" altLang="zh-CN" sz="1200" dirty="0"/>
              <a:t> LSTM</a:t>
            </a:r>
            <a:r>
              <a:rPr lang="zh-CN" altLang="en-US" sz="1200" dirty="0"/>
              <a:t>，</a:t>
            </a:r>
            <a:r>
              <a:rPr lang="en-US" altLang="zh-CN" sz="1200" dirty="0"/>
              <a:t>Attention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8053F7-666A-4665-8EA0-8A8811878C21}"/>
              </a:ext>
            </a:extLst>
          </p:cNvPr>
          <p:cNvSpPr txBox="1"/>
          <p:nvPr/>
        </p:nvSpPr>
        <p:spPr>
          <a:xfrm>
            <a:off x="5868144" y="408391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为了更好理解！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802B27-5A00-4054-A842-3702E6A0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3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6787AE1-F9D9-4FE8-AD33-3215EA50CBEC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90752C-84C5-4A18-A324-ABCB38F3D3A2}"/>
              </a:ext>
            </a:extLst>
          </p:cNvPr>
          <p:cNvSpPr txBox="1"/>
          <p:nvPr/>
        </p:nvSpPr>
        <p:spPr>
          <a:xfrm>
            <a:off x="179512" y="323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D97A3-5C66-4B8A-AC39-8635003BD93C}"/>
              </a:ext>
            </a:extLst>
          </p:cNvPr>
          <p:cNvSpPr txBox="1"/>
          <p:nvPr/>
        </p:nvSpPr>
        <p:spPr>
          <a:xfrm>
            <a:off x="611560" y="1059582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多层感知机</a:t>
            </a:r>
            <a:r>
              <a:rPr lang="en-US" altLang="zh-CN" dirty="0"/>
              <a:t> (</a:t>
            </a:r>
            <a:r>
              <a:rPr lang="zh-CN" altLang="en-US" dirty="0"/>
              <a:t>全连接层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9DD1E-E702-4BE6-AFA3-7934AEC0BE48}"/>
              </a:ext>
            </a:extLst>
          </p:cNvPr>
          <p:cNvSpPr txBox="1"/>
          <p:nvPr/>
        </p:nvSpPr>
        <p:spPr>
          <a:xfrm>
            <a:off x="611560" y="17796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卷积层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03C3EA-9078-4965-8200-E9FB3CCEA2A2}"/>
              </a:ext>
            </a:extLst>
          </p:cNvPr>
          <p:cNvSpPr txBox="1"/>
          <p:nvPr/>
        </p:nvSpPr>
        <p:spPr>
          <a:xfrm>
            <a:off x="611560" y="242773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循环神经网络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007955-F50B-4144-B1AE-C50DE36D4854}"/>
              </a:ext>
            </a:extLst>
          </p:cNvPr>
          <p:cNvSpPr txBox="1"/>
          <p:nvPr/>
        </p:nvSpPr>
        <p:spPr>
          <a:xfrm>
            <a:off x="611560" y="306443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注意力机制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ADD7B6D-C3F4-4D4E-B57C-0096ED2EB825}"/>
              </a:ext>
            </a:extLst>
          </p:cNvPr>
          <p:cNvSpPr txBox="1"/>
          <p:nvPr/>
        </p:nvSpPr>
        <p:spPr>
          <a:xfrm>
            <a:off x="632871" y="371566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008B35C-E1C8-4D48-BB38-3FC58A5D9CB2}"/>
              </a:ext>
            </a:extLst>
          </p:cNvPr>
          <p:cNvSpPr txBox="1"/>
          <p:nvPr/>
        </p:nvSpPr>
        <p:spPr>
          <a:xfrm>
            <a:off x="762551" y="4064218"/>
            <a:ext cx="3349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Activation Function, SGD, Dropout, Normalization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32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E583F-4FC9-494A-A598-E2FE96BD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4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A20F81C-D033-4985-9E7C-87DFEFB96968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79495E6-E55E-41D5-9730-87465D1B6D3A}"/>
              </a:ext>
            </a:extLst>
          </p:cNvPr>
          <p:cNvSpPr txBox="1"/>
          <p:nvPr/>
        </p:nvSpPr>
        <p:spPr>
          <a:xfrm>
            <a:off x="179512" y="32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概述</a:t>
            </a:r>
          </a:p>
        </p:txBody>
      </p:sp>
      <p:graphicFrame>
        <p:nvGraphicFramePr>
          <p:cNvPr id="15" name="内容占位符 3">
            <a:extLst>
              <a:ext uri="{FF2B5EF4-FFF2-40B4-BE49-F238E27FC236}">
                <a16:creationId xmlns:a16="http://schemas.microsoft.com/office/drawing/2014/main" id="{2FE459EB-D6A7-45CA-93ED-F7680A3C6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007278"/>
              </p:ext>
            </p:extLst>
          </p:nvPr>
        </p:nvGraphicFramePr>
        <p:xfrm>
          <a:off x="3491880" y="1851670"/>
          <a:ext cx="1900498" cy="995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图片 15" descr="屏幕剪辑">
            <a:extLst>
              <a:ext uri="{FF2B5EF4-FFF2-40B4-BE49-F238E27FC236}">
                <a16:creationId xmlns:a16="http://schemas.microsoft.com/office/drawing/2014/main" id="{BCC3BDA5-C9FC-496B-83E3-19850008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89" y="2994405"/>
            <a:ext cx="7920880" cy="15228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DFC66D0-4684-4804-A4F9-9C711F1D8F55}"/>
              </a:ext>
            </a:extLst>
          </p:cNvPr>
          <p:cNvSpPr txBox="1"/>
          <p:nvPr/>
        </p:nvSpPr>
        <p:spPr>
          <a:xfrm>
            <a:off x="-287087" y="741332"/>
            <a:ext cx="7557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神经网络：一种以（人工）神经元为基本单元的模型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深度学习：一类机器学习问题，主要解决贡献度分配问题。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6D9272A3-581A-4346-A990-9DB47FAB79A0}"/>
              </a:ext>
            </a:extLst>
          </p:cNvPr>
          <p:cNvSpPr/>
          <p:nvPr/>
        </p:nvSpPr>
        <p:spPr>
          <a:xfrm rot="14940182">
            <a:off x="2174656" y="3109124"/>
            <a:ext cx="648072" cy="5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E6997F-C40D-4BB0-8518-D6E29CB77ACB}"/>
              </a:ext>
            </a:extLst>
          </p:cNvPr>
          <p:cNvSpPr txBox="1"/>
          <p:nvPr/>
        </p:nvSpPr>
        <p:spPr>
          <a:xfrm>
            <a:off x="1881029" y="2539305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“人工智能”</a:t>
            </a:r>
          </a:p>
        </p:txBody>
      </p:sp>
    </p:spTree>
    <p:extLst>
      <p:ext uri="{BB962C8B-B14F-4D97-AF65-F5344CB8AC3E}">
        <p14:creationId xmlns:p14="http://schemas.microsoft.com/office/powerpoint/2010/main" val="342731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5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087B648-910B-4D17-BC58-95018B1F336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475D001-5491-4A3F-8559-579B08EB017A}"/>
              </a:ext>
            </a:extLst>
          </p:cNvPr>
          <p:cNvSpPr txBox="1"/>
          <p:nvPr/>
        </p:nvSpPr>
        <p:spPr>
          <a:xfrm>
            <a:off x="107504" y="5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关系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88D9D36-80E5-4B37-822A-394DF8206D7E}"/>
              </a:ext>
            </a:extLst>
          </p:cNvPr>
          <p:cNvSpPr/>
          <p:nvPr/>
        </p:nvSpPr>
        <p:spPr>
          <a:xfrm>
            <a:off x="539552" y="1387722"/>
            <a:ext cx="3528392" cy="3456384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972C71D-B6DD-4BAA-A8A3-08F593A99D79}"/>
              </a:ext>
            </a:extLst>
          </p:cNvPr>
          <p:cNvSpPr/>
          <p:nvPr/>
        </p:nvSpPr>
        <p:spPr>
          <a:xfrm>
            <a:off x="975792" y="2156294"/>
            <a:ext cx="2655912" cy="26878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A30669D-FB4F-4EBC-ACC2-1A4684A927C4}"/>
              </a:ext>
            </a:extLst>
          </p:cNvPr>
          <p:cNvSpPr/>
          <p:nvPr/>
        </p:nvSpPr>
        <p:spPr>
          <a:xfrm>
            <a:off x="1370788" y="2932182"/>
            <a:ext cx="1865920" cy="191192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EC0E86F-7BFB-4A8D-B265-09A6EF987D3B}"/>
              </a:ext>
            </a:extLst>
          </p:cNvPr>
          <p:cNvSpPr/>
          <p:nvPr/>
        </p:nvSpPr>
        <p:spPr>
          <a:xfrm>
            <a:off x="1640414" y="3484730"/>
            <a:ext cx="1326667" cy="1359376"/>
          </a:xfrm>
          <a:prstGeom prst="ellipse">
            <a:avLst/>
          </a:prstGeom>
          <a:solidFill>
            <a:srgbClr val="FF5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872C4A-5379-49AB-9168-A178155CC29C}"/>
              </a:ext>
            </a:extLst>
          </p:cNvPr>
          <p:cNvSpPr txBox="1"/>
          <p:nvPr/>
        </p:nvSpPr>
        <p:spPr>
          <a:xfrm>
            <a:off x="1465344" y="1634416"/>
            <a:ext cx="171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Artificial intelligence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32C4FE-25DD-4ABC-8DE7-E4949BC27236}"/>
              </a:ext>
            </a:extLst>
          </p:cNvPr>
          <p:cNvSpPr txBox="1"/>
          <p:nvPr/>
        </p:nvSpPr>
        <p:spPr>
          <a:xfrm>
            <a:off x="1562999" y="2348131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Machine learning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816CBE-37B9-4387-8B4B-D5A59D85A721}"/>
              </a:ext>
            </a:extLst>
          </p:cNvPr>
          <p:cNvSpPr txBox="1"/>
          <p:nvPr/>
        </p:nvSpPr>
        <p:spPr>
          <a:xfrm>
            <a:off x="1660654" y="3061846"/>
            <a:ext cx="1370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Neural Network</a:t>
            </a:r>
            <a:endParaRPr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BAC82F-0011-463A-BC36-89DB91E13F41}"/>
              </a:ext>
            </a:extLst>
          </p:cNvPr>
          <p:cNvSpPr txBox="1"/>
          <p:nvPr/>
        </p:nvSpPr>
        <p:spPr>
          <a:xfrm>
            <a:off x="1676812" y="373381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Deep Learning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1F1975-605E-434C-9F9A-E4761618533A}"/>
              </a:ext>
            </a:extLst>
          </p:cNvPr>
          <p:cNvSpPr txBox="1"/>
          <p:nvPr/>
        </p:nvSpPr>
        <p:spPr>
          <a:xfrm>
            <a:off x="1024366" y="1898163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Natural language processing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92867B-D6D5-4492-8FDE-7D9AC498EC22}"/>
              </a:ext>
            </a:extLst>
          </p:cNvPr>
          <p:cNvSpPr txBox="1"/>
          <p:nvPr/>
        </p:nvSpPr>
        <p:spPr>
          <a:xfrm>
            <a:off x="2687681" y="1999303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Computer Vision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8BCE8D-0F89-4CAF-883A-776843BA2CD9}"/>
              </a:ext>
            </a:extLst>
          </p:cNvPr>
          <p:cNvSpPr txBox="1"/>
          <p:nvPr/>
        </p:nvSpPr>
        <p:spPr>
          <a:xfrm>
            <a:off x="743218" y="2099184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Intelligent robot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AA7F67-EA2A-4930-AB26-4D792C75561F}"/>
              </a:ext>
            </a:extLst>
          </p:cNvPr>
          <p:cNvSpPr txBox="1"/>
          <p:nvPr/>
        </p:nvSpPr>
        <p:spPr>
          <a:xfrm>
            <a:off x="3244521" y="2225021"/>
            <a:ext cx="8082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Visual </a:t>
            </a:r>
          </a:p>
          <a:p>
            <a:r>
              <a:rPr lang="en-US" altLang="zh-CN" sz="1100" dirty="0"/>
              <a:t>perception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6A85F-5CA1-4A9D-B432-C52669FCCF2A}"/>
              </a:ext>
            </a:extLst>
          </p:cNvPr>
          <p:cNvSpPr txBox="1"/>
          <p:nvPr/>
        </p:nvSpPr>
        <p:spPr>
          <a:xfrm>
            <a:off x="3664549" y="3249169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34D7639-03E1-4D37-BF6B-D70FF8FBC068}"/>
              </a:ext>
            </a:extLst>
          </p:cNvPr>
          <p:cNvSpPr txBox="1"/>
          <p:nvPr/>
        </p:nvSpPr>
        <p:spPr>
          <a:xfrm>
            <a:off x="3816949" y="3401569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AD862A-7729-4838-9BEC-972CFDE929A6}"/>
              </a:ext>
            </a:extLst>
          </p:cNvPr>
          <p:cNvSpPr txBox="1"/>
          <p:nvPr/>
        </p:nvSpPr>
        <p:spPr>
          <a:xfrm>
            <a:off x="1068787" y="3805087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B1CC65-D0A2-41A5-9B17-26AC8857D8B8}"/>
              </a:ext>
            </a:extLst>
          </p:cNvPr>
          <p:cNvSpPr txBox="1"/>
          <p:nvPr/>
        </p:nvSpPr>
        <p:spPr>
          <a:xfrm>
            <a:off x="3237274" y="377647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6276F-1E9F-4C3A-9BAF-3DB93CA42540}"/>
              </a:ext>
            </a:extLst>
          </p:cNvPr>
          <p:cNvSpPr txBox="1"/>
          <p:nvPr/>
        </p:nvSpPr>
        <p:spPr>
          <a:xfrm>
            <a:off x="608742" y="3233699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DDA0B34-59A4-4F4D-B1C7-8583D576126A}"/>
              </a:ext>
            </a:extLst>
          </p:cNvPr>
          <p:cNvSpPr txBox="1"/>
          <p:nvPr/>
        </p:nvSpPr>
        <p:spPr>
          <a:xfrm>
            <a:off x="1344074" y="3901523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7855CDD-7C94-47A3-83F7-8EE3242A1765}"/>
              </a:ext>
            </a:extLst>
          </p:cNvPr>
          <p:cNvSpPr txBox="1"/>
          <p:nvPr/>
        </p:nvSpPr>
        <p:spPr>
          <a:xfrm>
            <a:off x="2916264" y="3898998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6F2D2-DB96-46E6-9B9F-D4C0D6141194}"/>
              </a:ext>
            </a:extLst>
          </p:cNvPr>
          <p:cNvSpPr txBox="1"/>
          <p:nvPr/>
        </p:nvSpPr>
        <p:spPr>
          <a:xfrm>
            <a:off x="2115137" y="4608926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4F5DB3-06B5-4470-936E-F343E1480AF2}"/>
              </a:ext>
            </a:extLst>
          </p:cNvPr>
          <p:cNvSpPr txBox="1"/>
          <p:nvPr/>
        </p:nvSpPr>
        <p:spPr>
          <a:xfrm>
            <a:off x="1110102" y="2892913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K-means</a:t>
            </a:r>
            <a:endParaRPr lang="zh-CN" altLang="en-US" sz="11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8F4FDE-4755-46E3-961B-C9A1C120D9AD}"/>
              </a:ext>
            </a:extLst>
          </p:cNvPr>
          <p:cNvSpPr txBox="1"/>
          <p:nvPr/>
        </p:nvSpPr>
        <p:spPr>
          <a:xfrm>
            <a:off x="1078287" y="3107939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KNN</a:t>
            </a:r>
            <a:endParaRPr lang="zh-CN" altLang="en-US" sz="11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8DEFB8-F869-48DC-95C0-0F791CDED509}"/>
              </a:ext>
            </a:extLst>
          </p:cNvPr>
          <p:cNvSpPr txBox="1"/>
          <p:nvPr/>
        </p:nvSpPr>
        <p:spPr>
          <a:xfrm>
            <a:off x="3109342" y="3130293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SVM</a:t>
            </a:r>
            <a:endParaRPr lang="zh-CN" altLang="en-US" sz="11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9B4A72F-0D9B-4A3C-9DF2-0B20B4B1DACB}"/>
              </a:ext>
            </a:extLst>
          </p:cNvPr>
          <p:cNvSpPr txBox="1"/>
          <p:nvPr/>
        </p:nvSpPr>
        <p:spPr>
          <a:xfrm>
            <a:off x="2313618" y="2735298"/>
            <a:ext cx="1099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Decision trees</a:t>
            </a:r>
            <a:endParaRPr lang="zh-CN" altLang="en-US" sz="11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F14EB1-9444-42D7-BB91-632478AA3FC3}"/>
              </a:ext>
            </a:extLst>
          </p:cNvPr>
          <p:cNvSpPr txBox="1"/>
          <p:nvPr/>
        </p:nvSpPr>
        <p:spPr>
          <a:xfrm>
            <a:off x="2943935" y="2962462"/>
            <a:ext cx="413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PCA</a:t>
            </a:r>
            <a:endParaRPr lang="zh-CN" altLang="en-US" sz="11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6606030-92ED-4423-9C09-C951A7AD3997}"/>
              </a:ext>
            </a:extLst>
          </p:cNvPr>
          <p:cNvSpPr txBox="1"/>
          <p:nvPr/>
        </p:nvSpPr>
        <p:spPr>
          <a:xfrm>
            <a:off x="1264159" y="2565937"/>
            <a:ext cx="1953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Linear/logistic regression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12DEAF6-228C-40A2-BDCE-10CD5F688C59}"/>
              </a:ext>
            </a:extLst>
          </p:cNvPr>
          <p:cNvSpPr txBox="1"/>
          <p:nvPr/>
        </p:nvSpPr>
        <p:spPr>
          <a:xfrm>
            <a:off x="1437573" y="3294170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Boltzmann neural networks</a:t>
            </a:r>
            <a:endParaRPr lang="zh-CN" altLang="en-US" sz="11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37365B-22AC-4CAD-8EA3-BB2CA055F1F5}"/>
              </a:ext>
            </a:extLst>
          </p:cNvPr>
          <p:cNvSpPr txBox="1"/>
          <p:nvPr/>
        </p:nvSpPr>
        <p:spPr>
          <a:xfrm>
            <a:off x="2820912" y="3543477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MLP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97C0B6-7B18-4A74-B7D9-F8EDA4D2D429}"/>
              </a:ext>
            </a:extLst>
          </p:cNvPr>
          <p:cNvSpPr txBox="1"/>
          <p:nvPr/>
        </p:nvSpPr>
        <p:spPr>
          <a:xfrm>
            <a:off x="4390547" y="2593130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人工智能 </a:t>
            </a:r>
            <a:r>
              <a:rPr lang="en-US" altLang="zh-CN" dirty="0"/>
              <a:t>= </a:t>
            </a:r>
            <a:r>
              <a:rPr lang="zh-CN" altLang="en-US" dirty="0"/>
              <a:t>机器学习 </a:t>
            </a:r>
            <a:r>
              <a:rPr lang="en-US" altLang="zh-CN" dirty="0"/>
              <a:t>= </a:t>
            </a:r>
            <a:r>
              <a:rPr lang="zh-CN" altLang="en-US" dirty="0"/>
              <a:t>深度学习 </a:t>
            </a:r>
            <a:r>
              <a:rPr lang="en-US" altLang="zh-CN" dirty="0"/>
              <a:t>= </a:t>
            </a:r>
            <a:r>
              <a:rPr lang="zh-CN" altLang="en-US" dirty="0"/>
              <a:t>模式识别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3489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99941-BFE7-493C-8CAD-8914D9DF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6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C38F3C7-C802-4810-9BFA-96D40AC21561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846445F-AFED-4473-B13E-3351EF620D65}"/>
              </a:ext>
            </a:extLst>
          </p:cNvPr>
          <p:cNvSpPr txBox="1"/>
          <p:nvPr/>
        </p:nvSpPr>
        <p:spPr>
          <a:xfrm>
            <a:off x="179512" y="32369"/>
            <a:ext cx="130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传统</a:t>
            </a:r>
            <a:r>
              <a:rPr lang="en-US" altLang="zh-CN" b="1" dirty="0"/>
              <a:t>vs</a:t>
            </a:r>
            <a:r>
              <a:rPr lang="zh-CN" altLang="en-US" b="1" dirty="0"/>
              <a:t>近代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46183-0769-4B3A-9520-2C7D2ACDF144}"/>
              </a:ext>
            </a:extLst>
          </p:cNvPr>
          <p:cNvSpPr txBox="1"/>
          <p:nvPr/>
        </p:nvSpPr>
        <p:spPr>
          <a:xfrm>
            <a:off x="5333077" y="675227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End2End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2">
                <a:extLst>
                  <a:ext uri="{FF2B5EF4-FFF2-40B4-BE49-F238E27FC236}">
                    <a16:creationId xmlns:a16="http://schemas.microsoft.com/office/drawing/2014/main" id="{C48EBB9E-5C7E-4DED-8BAE-1E093E03C168}"/>
                  </a:ext>
                </a:extLst>
              </p:cNvPr>
              <p:cNvSpPr txBox="1"/>
              <p:nvPr/>
            </p:nvSpPr>
            <p:spPr bwMode="auto">
              <a:xfrm>
                <a:off x="5351939" y="1356512"/>
                <a:ext cx="2582863" cy="327025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  <m:r>
                            <m:rPr>
                              <m:nor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Object 12">
                <a:extLst>
                  <a:ext uri="{FF2B5EF4-FFF2-40B4-BE49-F238E27FC236}">
                    <a16:creationId xmlns:a16="http://schemas.microsoft.com/office/drawing/2014/main" id="{C48EBB9E-5C7E-4DED-8BAE-1E093E03C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1939" y="1356512"/>
                <a:ext cx="2582863" cy="327025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>
                <a:extLst>
                  <a:ext uri="{FF2B5EF4-FFF2-40B4-BE49-F238E27FC236}">
                    <a16:creationId xmlns:a16="http://schemas.microsoft.com/office/drawing/2014/main" id="{146892BE-46FF-4C8B-801D-AE6F8BB1B6ED}"/>
                  </a:ext>
                </a:extLst>
              </p:cNvPr>
              <p:cNvSpPr txBox="1"/>
              <p:nvPr/>
            </p:nvSpPr>
            <p:spPr bwMode="auto">
              <a:xfrm>
                <a:off x="5344587" y="2191819"/>
                <a:ext cx="2582863" cy="31115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  <m:r>
                            <m:rPr>
                              <m:nor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Object 12">
                <a:extLst>
                  <a:ext uri="{FF2B5EF4-FFF2-40B4-BE49-F238E27FC236}">
                    <a16:creationId xmlns:a16="http://schemas.microsoft.com/office/drawing/2014/main" id="{146892BE-46FF-4C8B-801D-AE6F8BB1B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4587" y="2191819"/>
                <a:ext cx="2582863" cy="311150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EB57E27E-DF60-4B70-B098-1EF37A6BC81C}"/>
                  </a:ext>
                </a:extLst>
              </p:cNvPr>
              <p:cNvSpPr txBox="1"/>
              <p:nvPr/>
            </p:nvSpPr>
            <p:spPr bwMode="auto">
              <a:xfrm>
                <a:off x="5333077" y="3151880"/>
                <a:ext cx="2582863" cy="31115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  <m:r>
                            <m:rPr>
                              <m:nor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EB57E27E-DF60-4B70-B098-1EF37A6BC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3077" y="3151880"/>
                <a:ext cx="2582863" cy="31115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2">
                <a:extLst>
                  <a:ext uri="{FF2B5EF4-FFF2-40B4-BE49-F238E27FC236}">
                    <a16:creationId xmlns:a16="http://schemas.microsoft.com/office/drawing/2014/main" id="{85EF7838-B400-4154-9211-6DFE387D559D}"/>
                  </a:ext>
                </a:extLst>
              </p:cNvPr>
              <p:cNvSpPr txBox="1"/>
              <p:nvPr/>
            </p:nvSpPr>
            <p:spPr bwMode="auto">
              <a:xfrm>
                <a:off x="5402143" y="4129240"/>
                <a:ext cx="3099283" cy="311150"/>
              </a:xfrm>
              <a:prstGeom prst="rect">
                <a:avLst/>
              </a:prstGeom>
              <a:noFill/>
            </p:spPr>
            <p:txBody>
              <a:bodyPr>
                <a:normAutofit fontScale="2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5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56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</m:t>
                        </m:r>
                        <m:r>
                          <m:rPr>
                            <m:nor/>
                          </m:rPr>
                          <a:rPr lang="en-US" altLang="zh-CN" sz="5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5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</m:e>
                    </m:d>
                    <m:r>
                      <a:rPr lang="en-US" altLang="zh-CN" sz="5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Object 12">
                <a:extLst>
                  <a:ext uri="{FF2B5EF4-FFF2-40B4-BE49-F238E27FC236}">
                    <a16:creationId xmlns:a16="http://schemas.microsoft.com/office/drawing/2014/main" id="{85EF7838-B400-4154-9211-6DFE387D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2143" y="4129240"/>
                <a:ext cx="3099283" cy="311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7">
            <a:extLst>
              <a:ext uri="{FF2B5EF4-FFF2-40B4-BE49-F238E27FC236}">
                <a16:creationId xmlns:a16="http://schemas.microsoft.com/office/drawing/2014/main" id="{098FF6F2-76E1-45DF-B858-54F092B73A70}"/>
              </a:ext>
            </a:extLst>
          </p:cNvPr>
          <p:cNvSpPr txBox="1"/>
          <p:nvPr/>
        </p:nvSpPr>
        <p:spPr>
          <a:xfrm>
            <a:off x="8362630" y="2162728"/>
            <a:ext cx="63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</a:t>
            </a:r>
            <a:r>
              <a:rPr lang="en-US" altLang="zh-CN" dirty="0"/>
              <a:t>g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13" name="文字方塊 8">
            <a:extLst>
              <a:ext uri="{FF2B5EF4-FFF2-40B4-BE49-F238E27FC236}">
                <a16:creationId xmlns:a16="http://schemas.microsoft.com/office/drawing/2014/main" id="{3A45DEBB-D541-44FC-9B89-CDB6CA49459D}"/>
              </a:ext>
            </a:extLst>
          </p:cNvPr>
          <p:cNvSpPr txBox="1"/>
          <p:nvPr/>
        </p:nvSpPr>
        <p:spPr>
          <a:xfrm>
            <a:off x="8154984" y="1241114"/>
            <a:ext cx="19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</a:t>
            </a:r>
            <a:r>
              <a:rPr lang="zh-CN" altLang="en-US" dirty="0"/>
              <a:t>你好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14" name="文字方塊 9">
            <a:extLst>
              <a:ext uri="{FF2B5EF4-FFF2-40B4-BE49-F238E27FC236}">
                <a16:creationId xmlns:a16="http://schemas.microsoft.com/office/drawing/2014/main" id="{9A770C00-BFE7-43D4-8B3F-AEC19B370995}"/>
              </a:ext>
            </a:extLst>
          </p:cNvPr>
          <p:cNvSpPr txBox="1"/>
          <p:nvPr/>
        </p:nvSpPr>
        <p:spPr>
          <a:xfrm>
            <a:off x="8261587" y="3084132"/>
            <a:ext cx="83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“6-5”</a:t>
            </a:r>
            <a:endParaRPr lang="zh-TW" altLang="en-US" dirty="0"/>
          </a:p>
        </p:txBody>
      </p:sp>
      <p:sp>
        <p:nvSpPr>
          <p:cNvPr id="15" name="文字方塊 10">
            <a:extLst>
              <a:ext uri="{FF2B5EF4-FFF2-40B4-BE49-F238E27FC236}">
                <a16:creationId xmlns:a16="http://schemas.microsoft.com/office/drawing/2014/main" id="{8DF88267-3B33-49BC-904B-1138C60C0A0D}"/>
              </a:ext>
            </a:extLst>
          </p:cNvPr>
          <p:cNvSpPr txBox="1"/>
          <p:nvPr/>
        </p:nvSpPr>
        <p:spPr>
          <a:xfrm>
            <a:off x="8172400" y="4083918"/>
            <a:ext cx="204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</a:t>
            </a:r>
            <a:r>
              <a:rPr lang="en-US" altLang="zh-CN" dirty="0"/>
              <a:t>Hello!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3A3BC3-2132-4156-B8E2-AB8587765824}"/>
              </a:ext>
            </a:extLst>
          </p:cNvPr>
          <p:cNvSpPr/>
          <p:nvPr/>
        </p:nvSpPr>
        <p:spPr>
          <a:xfrm>
            <a:off x="5696059" y="4054827"/>
            <a:ext cx="179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“</a:t>
            </a:r>
            <a:r>
              <a:rPr lang="zh-CN" altLang="en-US" dirty="0"/>
              <a:t>你好！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pic>
        <p:nvPicPr>
          <p:cNvPr id="17" name="图片 16" descr="屏幕剪辑">
            <a:extLst>
              <a:ext uri="{FF2B5EF4-FFF2-40B4-BE49-F238E27FC236}">
                <a16:creationId xmlns:a16="http://schemas.microsoft.com/office/drawing/2014/main" id="{4BDB320B-4C63-4D03-B84D-903FA8571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615" y="2148036"/>
            <a:ext cx="367755" cy="474404"/>
          </a:xfrm>
          <a:prstGeom prst="rect">
            <a:avLst/>
          </a:prstGeom>
        </p:spPr>
      </p:pic>
      <p:pic>
        <p:nvPicPr>
          <p:cNvPr id="18" name="图片 17" descr="屏幕剪辑">
            <a:extLst>
              <a:ext uri="{FF2B5EF4-FFF2-40B4-BE49-F238E27FC236}">
                <a16:creationId xmlns:a16="http://schemas.microsoft.com/office/drawing/2014/main" id="{E30BC298-F60A-4706-941E-51859A645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617" y="2907962"/>
            <a:ext cx="823749" cy="821486"/>
          </a:xfrm>
          <a:prstGeom prst="rect">
            <a:avLst/>
          </a:prstGeom>
        </p:spPr>
      </p:pic>
      <p:pic>
        <p:nvPicPr>
          <p:cNvPr id="19" name="图片 18" descr="屏幕剪辑">
            <a:extLst>
              <a:ext uri="{FF2B5EF4-FFF2-40B4-BE49-F238E27FC236}">
                <a16:creationId xmlns:a16="http://schemas.microsoft.com/office/drawing/2014/main" id="{5BE2035E-5AA6-467F-BE10-9A6F1B7B41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57" y="1244612"/>
            <a:ext cx="1107695" cy="494334"/>
          </a:xfrm>
          <a:prstGeom prst="rect">
            <a:avLst/>
          </a:prstGeom>
        </p:spPr>
      </p:pic>
      <p:pic>
        <p:nvPicPr>
          <p:cNvPr id="24" name="图片 23" descr="屏幕剪辑">
            <a:extLst>
              <a:ext uri="{FF2B5EF4-FFF2-40B4-BE49-F238E27FC236}">
                <a16:creationId xmlns:a16="http://schemas.microsoft.com/office/drawing/2014/main" id="{F35C9476-38D0-4018-985B-A887F37C0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8" y="1404669"/>
            <a:ext cx="4665175" cy="587057"/>
          </a:xfrm>
          <a:prstGeom prst="rect">
            <a:avLst/>
          </a:prstGeom>
        </p:spPr>
      </p:pic>
      <p:pic>
        <p:nvPicPr>
          <p:cNvPr id="25" name="图片 24" descr="屏幕剪辑">
            <a:extLst>
              <a:ext uri="{FF2B5EF4-FFF2-40B4-BE49-F238E27FC236}">
                <a16:creationId xmlns:a16="http://schemas.microsoft.com/office/drawing/2014/main" id="{2BD304C4-3F43-43A3-8E1B-2F8BA93CE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3003799"/>
            <a:ext cx="4608512" cy="75334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B70BC21-6C03-41D1-B0BF-DE3BC637AE8F}"/>
              </a:ext>
            </a:extLst>
          </p:cNvPr>
          <p:cNvSpPr txBox="1"/>
          <p:nvPr/>
        </p:nvSpPr>
        <p:spPr>
          <a:xfrm>
            <a:off x="-25" y="9779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机器学习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572FFB-56C8-4A61-BB64-2BDD46E234A9}"/>
              </a:ext>
            </a:extLst>
          </p:cNvPr>
          <p:cNvSpPr txBox="1"/>
          <p:nvPr/>
        </p:nvSpPr>
        <p:spPr>
          <a:xfrm>
            <a:off x="-26" y="25894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深度学习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462E1A-7FEE-451D-9B63-3C7F6B02E530}"/>
              </a:ext>
            </a:extLst>
          </p:cNvPr>
          <p:cNvCxnSpPr>
            <a:cxnSpLocks/>
          </p:cNvCxnSpPr>
          <p:nvPr/>
        </p:nvCxnSpPr>
        <p:spPr>
          <a:xfrm>
            <a:off x="4932040" y="782724"/>
            <a:ext cx="0" cy="392443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B2A2EDA-C851-4019-8965-D0A972CB1089}"/>
              </a:ext>
            </a:extLst>
          </p:cNvPr>
          <p:cNvSpPr txBox="1"/>
          <p:nvPr/>
        </p:nvSpPr>
        <p:spPr>
          <a:xfrm>
            <a:off x="1907704" y="214803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精力，时间，成本</a:t>
            </a:r>
          </a:p>
        </p:txBody>
      </p:sp>
      <p:sp>
        <p:nvSpPr>
          <p:cNvPr id="30" name="爆炸形 2 6">
            <a:extLst>
              <a:ext uri="{FF2B5EF4-FFF2-40B4-BE49-F238E27FC236}">
                <a16:creationId xmlns:a16="http://schemas.microsoft.com/office/drawing/2014/main" id="{8821E641-477B-46F0-9CBA-93EA14886CA6}"/>
              </a:ext>
            </a:extLst>
          </p:cNvPr>
          <p:cNvSpPr/>
          <p:nvPr/>
        </p:nvSpPr>
        <p:spPr>
          <a:xfrm>
            <a:off x="3408661" y="1999336"/>
            <a:ext cx="1463445" cy="76092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/>
              <a:t>NO</a:t>
            </a:r>
            <a:r>
              <a:rPr lang="zh-CN" altLang="en-US" sz="16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7942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A225ED-5674-45DB-8B3E-209F7503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7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7C31806-2554-48BC-B053-E46DA7F5029D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3D35FF7-0BEF-44EE-8092-5D0D0F8ACFC1}"/>
                  </a:ext>
                </a:extLst>
              </p:cNvPr>
              <p:cNvSpPr/>
              <p:nvPr/>
            </p:nvSpPr>
            <p:spPr>
              <a:xfrm>
                <a:off x="4616491" y="1189178"/>
                <a:ext cx="2160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pt-B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3D35FF7-0BEF-44EE-8092-5D0D0F8AC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91" y="1189178"/>
                <a:ext cx="2160142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357EA16-C0ED-477A-8883-638EF81B7452}"/>
                  </a:ext>
                </a:extLst>
              </p:cNvPr>
              <p:cNvSpPr/>
              <p:nvPr/>
            </p:nvSpPr>
            <p:spPr>
              <a:xfrm>
                <a:off x="4976286" y="1642520"/>
                <a:ext cx="14040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1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en-US" altLang="zh-CN" sz="1400" i="1" baseline="30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pt-BR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CN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m:rPr>
                              <m:sty m:val="p"/>
                            </m:rPr>
                            <a:rPr lang="en-US" altLang="zh-CN" sz="1400" i="1" baseline="30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357EA16-C0ED-477A-8883-638EF81B7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86" y="1642520"/>
                <a:ext cx="1404038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31F74E85-EFD0-4DD5-959A-C7F070226E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254" y="2244586"/>
            <a:ext cx="3816424" cy="2182654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5E84F3-48C9-46E5-832E-B3BDC41FEBD6}"/>
              </a:ext>
            </a:extLst>
          </p:cNvPr>
          <p:cNvCxnSpPr/>
          <p:nvPr/>
        </p:nvCxnSpPr>
        <p:spPr>
          <a:xfrm>
            <a:off x="4117361" y="865605"/>
            <a:ext cx="72008" cy="36253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内容占位符 3" descr="屏幕剪辑">
            <a:extLst>
              <a:ext uri="{FF2B5EF4-FFF2-40B4-BE49-F238E27FC236}">
                <a16:creationId xmlns:a16="http://schemas.microsoft.com/office/drawing/2014/main" id="{034A69FB-C0BA-4FC8-8C47-913CACC38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59526" y="865605"/>
            <a:ext cx="1392560" cy="1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29DE478B-A499-4889-B27C-D797F2FB5C34}"/>
              </a:ext>
            </a:extLst>
          </p:cNvPr>
          <p:cNvSpPr/>
          <p:nvPr/>
        </p:nvSpPr>
        <p:spPr>
          <a:xfrm rot="18566250">
            <a:off x="6238943" y="2195129"/>
            <a:ext cx="108012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7B76B8-2543-4CDF-A216-F799D89AD27C}"/>
              </a:ext>
            </a:extLst>
          </p:cNvPr>
          <p:cNvSpPr txBox="1"/>
          <p:nvPr/>
        </p:nvSpPr>
        <p:spPr>
          <a:xfrm>
            <a:off x="7830820" y="1646363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最简单的线性模型</a:t>
            </a:r>
          </a:p>
        </p:txBody>
      </p:sp>
      <p:pic>
        <p:nvPicPr>
          <p:cNvPr id="20" name="内容占位符 3">
            <a:extLst>
              <a:ext uri="{FF2B5EF4-FFF2-40B4-BE49-F238E27FC236}">
                <a16:creationId xmlns:a16="http://schemas.microsoft.com/office/drawing/2014/main" id="{1B5C0F4A-AD3D-44DC-8DE2-2D2C01DB5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4709" y="1042174"/>
            <a:ext cx="3748644" cy="241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E32E58-A2CE-4921-A002-283197C065FB}"/>
              </a:ext>
            </a:extLst>
          </p:cNvPr>
          <p:cNvSpPr/>
          <p:nvPr/>
        </p:nvSpPr>
        <p:spPr>
          <a:xfrm>
            <a:off x="912626" y="3516551"/>
            <a:ext cx="2993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/>
                </a:solidFill>
              </a:rPr>
              <a:t>单个神经细胞只有两种状态：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sz="1600" dirty="0">
                <a:solidFill>
                  <a:schemeClr val="accent2"/>
                </a:solidFill>
              </a:rPr>
              <a:t>兴奋和抑制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1CA1EA-88BC-487F-97BF-278F2CAAC8DD}"/>
              </a:ext>
            </a:extLst>
          </p:cNvPr>
          <p:cNvSpPr txBox="1"/>
          <p:nvPr/>
        </p:nvSpPr>
        <p:spPr>
          <a:xfrm>
            <a:off x="107504" y="51470"/>
            <a:ext cx="176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神经元</a:t>
            </a:r>
            <a:r>
              <a:rPr lang="en-US" altLang="zh-CN" b="1" dirty="0"/>
              <a:t>vs</a:t>
            </a:r>
            <a:r>
              <a:rPr lang="zh-CN" altLang="en-US" b="1" dirty="0"/>
              <a:t>感知机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7D6E3FA-5A26-41AA-906B-3BF3782693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06" y="585685"/>
            <a:ext cx="754421" cy="5414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97FB520-CEC0-4737-94CD-6D7ED98058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09" y="923915"/>
            <a:ext cx="439103" cy="20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7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8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BFBE26-46C3-4387-BBA7-61C3F82CB4E4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9DC91E6-CDF2-4BA0-BB7D-E747D0E1A1E8}"/>
              </a:ext>
            </a:extLst>
          </p:cNvPr>
          <p:cNvSpPr txBox="1"/>
          <p:nvPr/>
        </p:nvSpPr>
        <p:spPr>
          <a:xfrm>
            <a:off x="107504" y="51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激活函数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17A978-DA83-4D98-AF41-D78CCC8DB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0" y="1923678"/>
            <a:ext cx="2943169" cy="2291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D23164-E41C-4F56-A1E5-72F7C08BB8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14" y="1203598"/>
            <a:ext cx="1155283" cy="829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362550-02A4-4356-8ECA-64C09810B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49" y="1910528"/>
            <a:ext cx="710547" cy="32881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DCB8A20-CBBC-4B16-B221-6F17DE83EC5E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027856" y="2032719"/>
            <a:ext cx="70430" cy="75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D8EAC9B-F41F-4459-AD95-3A8B928D00BB}"/>
              </a:ext>
            </a:extLst>
          </p:cNvPr>
          <p:cNvCxnSpPr/>
          <p:nvPr/>
        </p:nvCxnSpPr>
        <p:spPr>
          <a:xfrm flipV="1">
            <a:off x="2815511" y="2194827"/>
            <a:ext cx="288032" cy="60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屏幕剪辑">
            <a:extLst>
              <a:ext uri="{FF2B5EF4-FFF2-40B4-BE49-F238E27FC236}">
                <a16:creationId xmlns:a16="http://schemas.microsoft.com/office/drawing/2014/main" id="{CA2EC088-E0C2-4A37-832A-76FCD8F1D3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90" y="273092"/>
            <a:ext cx="2019264" cy="1557505"/>
          </a:xfrm>
          <a:prstGeom prst="rect">
            <a:avLst/>
          </a:prstGeom>
        </p:spPr>
      </p:pic>
      <p:pic>
        <p:nvPicPr>
          <p:cNvPr id="15" name="图片 14" descr="屏幕剪辑">
            <a:extLst>
              <a:ext uri="{FF2B5EF4-FFF2-40B4-BE49-F238E27FC236}">
                <a16:creationId xmlns:a16="http://schemas.microsoft.com/office/drawing/2014/main" id="{A8EC3E5D-EDCA-419C-8D1E-E11692A219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28" y="1776528"/>
            <a:ext cx="2093374" cy="14464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5C4F95D-E046-4AE1-A4A5-D58487A71F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80" y="3212900"/>
            <a:ext cx="2093374" cy="149426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428DBC37-A2DB-4E11-A2EB-DFC819E9E28E}"/>
              </a:ext>
            </a:extLst>
          </p:cNvPr>
          <p:cNvSpPr/>
          <p:nvPr/>
        </p:nvSpPr>
        <p:spPr>
          <a:xfrm rot="20427130">
            <a:off x="3592415" y="1582445"/>
            <a:ext cx="2043883" cy="111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E08D7D-1E94-44D4-926D-07E3186EFADB}"/>
              </a:ext>
            </a:extLst>
          </p:cNvPr>
          <p:cNvSpPr txBox="1"/>
          <p:nvPr/>
        </p:nvSpPr>
        <p:spPr>
          <a:xfrm>
            <a:off x="1233088" y="3981767"/>
            <a:ext cx="222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最简单的线性模型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90F5F4-2962-411C-99A2-70BB4EE8F9FA}"/>
              </a:ext>
            </a:extLst>
          </p:cNvPr>
          <p:cNvSpPr txBox="1"/>
          <p:nvPr/>
        </p:nvSpPr>
        <p:spPr>
          <a:xfrm>
            <a:off x="7668344" y="198862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Sigmoid</a:t>
            </a:r>
            <a:r>
              <a:rPr lang="zh-CN" altLang="en-US" sz="1400" dirty="0"/>
              <a:t>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11A385-3814-4782-A7A1-3F6D02335A94}"/>
              </a:ext>
            </a:extLst>
          </p:cNvPr>
          <p:cNvSpPr txBox="1"/>
          <p:nvPr/>
        </p:nvSpPr>
        <p:spPr>
          <a:xfrm>
            <a:off x="7882764" y="48458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非线性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7C613E-6FEA-49F3-A170-1149B1B4616A}"/>
              </a:ext>
            </a:extLst>
          </p:cNvPr>
          <p:cNvSpPr txBox="1"/>
          <p:nvPr/>
        </p:nvSpPr>
        <p:spPr>
          <a:xfrm>
            <a:off x="7886612" y="70810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梯度消失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F68A9A7-8614-4169-B66A-1D87DAC6B43C}"/>
              </a:ext>
            </a:extLst>
          </p:cNvPr>
          <p:cNvSpPr/>
          <p:nvPr/>
        </p:nvSpPr>
        <p:spPr>
          <a:xfrm>
            <a:off x="3607825" y="2086556"/>
            <a:ext cx="2043883" cy="111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D1D2D24-7F40-414E-86A3-C51A7F872C43}"/>
              </a:ext>
            </a:extLst>
          </p:cNvPr>
          <p:cNvSpPr/>
          <p:nvPr/>
        </p:nvSpPr>
        <p:spPr>
          <a:xfrm rot="1594614">
            <a:off x="3478587" y="2664413"/>
            <a:ext cx="2043883" cy="111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15569F-D5BE-4A5D-BAEE-EEBF0C66A6FC}"/>
              </a:ext>
            </a:extLst>
          </p:cNvPr>
          <p:cNvSpPr txBox="1"/>
          <p:nvPr/>
        </p:nvSpPr>
        <p:spPr>
          <a:xfrm>
            <a:off x="7886612" y="95602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加速收敛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79EA811-AFC2-46F8-BBF8-AF399BBDACD2}"/>
              </a:ext>
            </a:extLst>
          </p:cNvPr>
          <p:cNvSpPr txBox="1"/>
          <p:nvPr/>
        </p:nvSpPr>
        <p:spPr>
          <a:xfrm>
            <a:off x="7647302" y="1676708"/>
            <a:ext cx="86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Relu</a:t>
            </a:r>
            <a:r>
              <a:rPr lang="zh-CN" altLang="en-US" sz="1400" dirty="0"/>
              <a:t>函数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B89428-D4D6-4694-A2EE-2C99B9FB6ABD}"/>
              </a:ext>
            </a:extLst>
          </p:cNvPr>
          <p:cNvSpPr txBox="1"/>
          <p:nvPr/>
        </p:nvSpPr>
        <p:spPr>
          <a:xfrm>
            <a:off x="7463418" y="1988016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一定程度缓解梯度消失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36D101-6B95-4E12-9C9D-5E139A7A7928}"/>
              </a:ext>
            </a:extLst>
          </p:cNvPr>
          <p:cNvSpPr txBox="1"/>
          <p:nvPr/>
        </p:nvSpPr>
        <p:spPr>
          <a:xfrm>
            <a:off x="7463417" y="226009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存在死区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5BE2C9-72E9-4052-9D91-EEA103F9B9CC}"/>
              </a:ext>
            </a:extLst>
          </p:cNvPr>
          <p:cNvSpPr txBox="1"/>
          <p:nvPr/>
        </p:nvSpPr>
        <p:spPr>
          <a:xfrm>
            <a:off x="7667606" y="2951207"/>
            <a:ext cx="959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Swish</a:t>
            </a:r>
            <a:r>
              <a:rPr lang="zh-CN" altLang="en-US" sz="1400" dirty="0"/>
              <a:t>函数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2494F4-B0DB-459A-A2E3-D29F0E6EB79C}"/>
              </a:ext>
            </a:extLst>
          </p:cNvPr>
          <p:cNvSpPr txBox="1"/>
          <p:nvPr/>
        </p:nvSpPr>
        <p:spPr>
          <a:xfrm>
            <a:off x="7647302" y="337797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缓解了死区问题</a:t>
            </a:r>
            <a:endParaRPr lang="en-US" altLang="zh-CN" sz="11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675F67-7EC6-4DD8-88C6-94EB45C1CCAE}"/>
              </a:ext>
            </a:extLst>
          </p:cNvPr>
          <p:cNvSpPr txBox="1"/>
          <p:nvPr/>
        </p:nvSpPr>
        <p:spPr>
          <a:xfrm>
            <a:off x="6516216" y="4673019"/>
            <a:ext cx="461665" cy="3421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39" name="图片 38" descr="屏幕剪辑">
            <a:extLst>
              <a:ext uri="{FF2B5EF4-FFF2-40B4-BE49-F238E27FC236}">
                <a16:creationId xmlns:a16="http://schemas.microsoft.com/office/drawing/2014/main" id="{291DD7AA-6C59-44AD-BA15-14CB521CDF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2" y="613564"/>
            <a:ext cx="1381421" cy="790050"/>
          </a:xfrm>
          <a:prstGeom prst="rect">
            <a:avLst/>
          </a:prstGeom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6802CA7-2AFF-43A4-BFD8-C96E60728A01}"/>
              </a:ext>
            </a:extLst>
          </p:cNvPr>
          <p:cNvSpPr/>
          <p:nvPr/>
        </p:nvSpPr>
        <p:spPr>
          <a:xfrm>
            <a:off x="517994" y="746190"/>
            <a:ext cx="189483" cy="664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976129-8380-4BD8-9F0F-9C3786E1ED81}"/>
              </a:ext>
            </a:extLst>
          </p:cNvPr>
          <p:cNvSpPr/>
          <p:nvPr/>
        </p:nvSpPr>
        <p:spPr>
          <a:xfrm>
            <a:off x="841894" y="896720"/>
            <a:ext cx="189483" cy="3832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5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9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FBF2DCC-C609-4978-BDC1-3F88F513542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860C493-E13E-46C3-BA8A-B7C5576FCE7E}"/>
              </a:ext>
            </a:extLst>
          </p:cNvPr>
          <p:cNvSpPr txBox="1"/>
          <p:nvPr/>
        </p:nvSpPr>
        <p:spPr>
          <a:xfrm>
            <a:off x="107504" y="514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反向传播算法</a:t>
            </a:r>
          </a:p>
        </p:txBody>
      </p:sp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599DDBF7-5874-406F-BFD4-4D778742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000" r="2727" b="1536"/>
          <a:stretch/>
        </p:blipFill>
        <p:spPr>
          <a:xfrm>
            <a:off x="6407696" y="0"/>
            <a:ext cx="2736304" cy="13897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FF4E56-C3B5-4CE6-98D5-4A2491332BDF}"/>
              </a:ext>
            </a:extLst>
          </p:cNvPr>
          <p:cNvSpPr txBox="1"/>
          <p:nvPr/>
        </p:nvSpPr>
        <p:spPr>
          <a:xfrm flipH="1">
            <a:off x="107504" y="1481779"/>
            <a:ext cx="353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神经网络为一个复杂的复合函数</a:t>
            </a:r>
            <a:endParaRPr lang="en-US" altLang="zh-CN" sz="1400" dirty="0"/>
          </a:p>
          <a:p>
            <a:pPr lvl="1"/>
            <a:r>
              <a:rPr lang="zh-CN" altLang="en-US" sz="1400" dirty="0"/>
              <a:t>链式法则</a:t>
            </a:r>
            <a:endParaRPr lang="en-US" altLang="zh-CN" sz="14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72E433C-41DB-4A03-9D99-FEF8A1D40434}"/>
              </a:ext>
            </a:extLst>
          </p:cNvPr>
          <p:cNvSpPr/>
          <p:nvPr/>
        </p:nvSpPr>
        <p:spPr>
          <a:xfrm>
            <a:off x="6516216" y="202342"/>
            <a:ext cx="72008" cy="253732"/>
          </a:xfrm>
          <a:prstGeom prst="round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437A1F-0E57-4436-83FF-2CA4515029ED}"/>
                  </a:ext>
                </a:extLst>
              </p:cNvPr>
              <p:cNvSpPr txBox="1"/>
              <p:nvPr/>
            </p:nvSpPr>
            <p:spPr>
              <a:xfrm flipH="1">
                <a:off x="539552" y="1854943"/>
                <a:ext cx="4711254" cy="48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pt-BR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→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437A1F-0E57-4436-83FF-2CA45150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9552" y="1854943"/>
                <a:ext cx="4711254" cy="482120"/>
              </a:xfrm>
              <a:prstGeom prst="rect">
                <a:avLst/>
              </a:prstGeom>
              <a:blipFill>
                <a:blip r:embed="rId3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8A246752-9CB2-457F-AA1C-4C8DC0238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80"/>
          <a:stretch/>
        </p:blipFill>
        <p:spPr>
          <a:xfrm>
            <a:off x="1907704" y="2285370"/>
            <a:ext cx="4543402" cy="2558736"/>
          </a:xfrm>
          <a:prstGeom prst="rect">
            <a:avLst/>
          </a:prstGeom>
        </p:spPr>
      </p:pic>
      <p:pic>
        <p:nvPicPr>
          <p:cNvPr id="19" name="图片 18" descr="屏幕剪辑">
            <a:extLst>
              <a:ext uri="{FF2B5EF4-FFF2-40B4-BE49-F238E27FC236}">
                <a16:creationId xmlns:a16="http://schemas.microsoft.com/office/drawing/2014/main" id="{E3E60FE8-11C2-4CC9-B489-D3D6AAFCB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574152"/>
            <a:ext cx="1381421" cy="790050"/>
          </a:xfrm>
          <a:prstGeom prst="rect">
            <a:avLst/>
          </a:prstGeom>
        </p:spPr>
      </p:pic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2F5986D6-A89E-4F9B-B89F-A3C0A1732C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999" y="1129321"/>
            <a:ext cx="1014462" cy="251811"/>
          </a:xfrm>
          <a:prstGeom prst="bentConnector3">
            <a:avLst>
              <a:gd name="adj1" fmla="val 237"/>
            </a:avLst>
          </a:prstGeom>
          <a:ln w="285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83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g3MjhiOGVlN2ZkYjdlMzExMDA5MGE4ZWJmYWY3NmUifQ=="/>
</p:tagLst>
</file>

<file path=ppt/theme/theme1.xml><?xml version="1.0" encoding="utf-8"?>
<a:theme xmlns:a="http://schemas.openxmlformats.org/drawingml/2006/main" name="SCUT-WUSI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全屏显示(16:9)</PresentationFormat>
  <Paragraphs>127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宋体</vt:lpstr>
      <vt:lpstr>Arial</vt:lpstr>
      <vt:lpstr>Calibri</vt:lpstr>
      <vt:lpstr>Cambria Math</vt:lpstr>
      <vt:lpstr>Courier New</vt:lpstr>
      <vt:lpstr>Roboto</vt:lpstr>
      <vt:lpstr>Times New Roman</vt:lpstr>
      <vt:lpstr>Wingdings</vt:lpstr>
      <vt:lpstr>SCUT-WUSIE</vt:lpstr>
      <vt:lpstr>深度学习模型介绍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283</cp:revision>
  <dcterms:created xsi:type="dcterms:W3CDTF">2020-07-09T02:40:00Z</dcterms:created>
  <dcterms:modified xsi:type="dcterms:W3CDTF">2023-04-04T10:29:05Z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2AC4F2C9BAD74E22A27488E7E92FB2B9</vt:lpwstr>
  </property>
</Properties>
</file>